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3" r:id="rId3"/>
    <p:sldId id="277" r:id="rId4"/>
    <p:sldId id="263" r:id="rId5"/>
    <p:sldId id="28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80" r:id="rId14"/>
    <p:sldId id="278" r:id="rId15"/>
    <p:sldId id="279" r:id="rId16"/>
    <p:sldId id="274" r:id="rId17"/>
    <p:sldId id="281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Ew Baccarin" initials="GE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22CE9-4025-4555-959D-CB50AAFCC040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78A7B-2394-4213-A0BF-6891B0BF40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46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A2188-B78D-C442-B1FF-60AC06B8E2BB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6F22-AE2B-9A44-A71A-309EC00C3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563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0" y="1981200"/>
            <a:ext cx="8991600" cy="1355973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337173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254707" cy="365125"/>
          </a:xfrm>
        </p:spPr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864307" y="6400413"/>
            <a:ext cx="4160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Universidade Feevale | www.feevale.br/digital | (51) 3586 8800</a:t>
            </a:r>
          </a:p>
        </p:txBody>
      </p:sp>
      <p:sp>
        <p:nvSpPr>
          <p:cNvPr id="7" name="Retângulo 6"/>
          <p:cNvSpPr/>
          <p:nvPr userDrawn="1"/>
        </p:nvSpPr>
        <p:spPr>
          <a:xfrm>
            <a:off x="2864307" y="6400413"/>
            <a:ext cx="4160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Universidade Feevale | www.feevale.br/digital | (51) 3586 8800</a:t>
            </a:r>
          </a:p>
        </p:txBody>
      </p:sp>
    </p:spTree>
    <p:extLst>
      <p:ext uri="{BB962C8B-B14F-4D97-AF65-F5344CB8AC3E}">
        <p14:creationId xmlns:p14="http://schemas.microsoft.com/office/powerpoint/2010/main" val="65243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13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69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757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97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86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"/>
            <a:ext cx="10972800" cy="6126163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60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16200000">
            <a:off x="11442701" y="1068388"/>
            <a:ext cx="1133475" cy="365125"/>
          </a:xfrm>
        </p:spPr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16200000">
            <a:off x="10129841" y="3706813"/>
            <a:ext cx="37592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347200" y="136525"/>
            <a:ext cx="2844800" cy="365125"/>
          </a:xfrm>
        </p:spPr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663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66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088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52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85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1578-5DBF-44CF-8F6A-43D2220AF1DE}" type="datetimeFigureOut">
              <a:rPr lang="pt-BR" smtClean="0"/>
              <a:t>05/10/2023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97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16200000">
            <a:off x="11442700" y="658813"/>
            <a:ext cx="1133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F1578-5DBF-44CF-8F6A-43D2220AF1DE}" type="datetimeFigureOut">
              <a:rPr lang="pt-BR" smtClean="0"/>
              <a:pPr/>
              <a:t>05/10/2023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16200000">
            <a:off x="9746458" y="3680619"/>
            <a:ext cx="45259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00" y="62103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03F941-930E-D400-F7F9-24B76C9C1FE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11418888" y="6642100"/>
            <a:ext cx="7381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Use</a:t>
            </a:r>
          </a:p>
        </p:txBody>
      </p:sp>
    </p:spTree>
    <p:extLst>
      <p:ext uri="{BB962C8B-B14F-4D97-AF65-F5344CB8AC3E}">
        <p14:creationId xmlns:p14="http://schemas.microsoft.com/office/powerpoint/2010/main" val="222719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u="none" kern="1200" cap="all" baseline="0">
          <a:solidFill>
            <a:schemeClr val="tx1">
              <a:lumMod val="75000"/>
              <a:lumOff val="2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3596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lão de Seta para Baixo 7"/>
          <p:cNvSpPr/>
          <p:nvPr/>
        </p:nvSpPr>
        <p:spPr>
          <a:xfrm>
            <a:off x="6342236" y="19456"/>
            <a:ext cx="4290268" cy="1609344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Qual a imagem que se pretende obter junto ao cliente; Quais os fatores que serão os diferenciais dos produtos/serviços da empresa em relação aos da concorrência; Como os produtos/serviços da empresa serão apresentados ao mercado (formato); Como será atribuído um preço aos produtos; Como pretende divulgar a empresa e seus produtos/serviços; Onde pretende disponibilizar os produtos/serviços ao mercado; Quais os parceiros possíveis para a empresa.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523" y="5159503"/>
            <a:ext cx="1865784" cy="11816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22424" y="6233444"/>
            <a:ext cx="5779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image-illustration</a:t>
            </a:r>
            <a:r>
              <a:rPr lang="pt-BR" sz="800" b="1" dirty="0">
                <a:latin typeface="Avenir LT Std 35 Light" pitchFamily="34" charset="0"/>
              </a:rPr>
              <a:t>/business-strategy-on-mechanism-metal-cogwheels-250867294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00807" y="516834"/>
            <a:ext cx="9673716" cy="5262979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8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lão de Seta para Baixo 9"/>
          <p:cNvSpPr/>
          <p:nvPr/>
        </p:nvSpPr>
        <p:spPr>
          <a:xfrm>
            <a:off x="7062316" y="91464"/>
            <a:ext cx="3570188" cy="1465328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>
                <a:solidFill>
                  <a:schemeClr val="tx1"/>
                </a:solidFill>
              </a:rPr>
              <a:t>Apresente a equipe Gerencial e estrutura de pessoal; Defina atribuições e responsabilidades para as pessoas; Defina como será o processo de produção/prestação de serviços; Defina qual a capacidade (quantitativa) do empreendimento em fornecer os produtos/serviços com a estrutura inicial.</a:t>
            </a:r>
            <a:endParaRPr lang="pt-BR" sz="1000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784" y="4987307"/>
            <a:ext cx="1855497" cy="129884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044437" y="6286155"/>
            <a:ext cx="5147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</a:t>
            </a:r>
            <a:r>
              <a:rPr lang="pt-BR" sz="800" b="1">
                <a:latin typeface="Avenir LT Std 35 Light" pitchFamily="34" charset="0"/>
              </a:rPr>
              <a:t>-vector/infographic-banner-elements-thin-line-style-582866872</a:t>
            </a:r>
            <a:endParaRPr lang="pt-BR" sz="800" b="1" dirty="0">
              <a:latin typeface="Avenir LT Std 35 Light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63906" y="1680137"/>
            <a:ext cx="10168598" cy="4524315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1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lão de Seta para Baixo 7"/>
          <p:cNvSpPr/>
          <p:nvPr/>
        </p:nvSpPr>
        <p:spPr>
          <a:xfrm>
            <a:off x="9369286" y="112224"/>
            <a:ext cx="2754966" cy="1423812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Insira aqui os investimentos iniciais necessários ao negócio, visando aquisição de itens como bens móveis, utensílios, equipamentos, softwares e outros que forem fundamentais para o funcionamento do negócio.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272" y="4810170"/>
            <a:ext cx="2009800" cy="140686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885739" y="6173862"/>
            <a:ext cx="5306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</a:t>
            </a:r>
            <a:r>
              <a:rPr lang="pt-BR" sz="800" b="1" dirty="0">
                <a:latin typeface="Avenir LT Std 35 Light" pitchFamily="34" charset="0"/>
              </a:rPr>
              <a:t>-vector/creative-infographic-banner-elements-thin-line-753461740</a:t>
            </a:r>
          </a:p>
        </p:txBody>
      </p:sp>
    </p:spTree>
    <p:extLst>
      <p:ext uri="{BB962C8B-B14F-4D97-AF65-F5344CB8AC3E}">
        <p14:creationId xmlns:p14="http://schemas.microsoft.com/office/powerpoint/2010/main" val="132374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lão de Seta para Baixo 7"/>
          <p:cNvSpPr/>
          <p:nvPr/>
        </p:nvSpPr>
        <p:spPr>
          <a:xfrm>
            <a:off x="9912623" y="204988"/>
            <a:ext cx="2118861" cy="1423812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1200" dirty="0">
                <a:solidFill>
                  <a:schemeClr val="tx1"/>
                </a:solidFill>
              </a:rPr>
              <a:t>Insira aqui a projeção de vendas para 3 anos (aba 2 da planilha em </a:t>
            </a:r>
            <a:r>
              <a:rPr lang="pt-BR" sz="1200" dirty="0" err="1">
                <a:solidFill>
                  <a:schemeClr val="tx1"/>
                </a:solidFill>
              </a:rPr>
              <a:t>excel</a:t>
            </a:r>
            <a:r>
              <a:rPr lang="pt-BR" sz="12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272" y="4810170"/>
            <a:ext cx="2009800" cy="140686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885739" y="6173862"/>
            <a:ext cx="5306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</a:t>
            </a:r>
            <a:r>
              <a:rPr lang="pt-BR" sz="800" b="1" dirty="0">
                <a:latin typeface="Avenir LT Std 35 Light" pitchFamily="34" charset="0"/>
              </a:rPr>
              <a:t>-vector/creative-infographic-banner-elements-thin-line-753461740</a:t>
            </a:r>
          </a:p>
        </p:txBody>
      </p:sp>
    </p:spTree>
    <p:extLst>
      <p:ext uri="{BB962C8B-B14F-4D97-AF65-F5344CB8AC3E}">
        <p14:creationId xmlns:p14="http://schemas.microsoft.com/office/powerpoint/2010/main" val="185591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lão de Seta para Baixo 7"/>
          <p:cNvSpPr/>
          <p:nvPr/>
        </p:nvSpPr>
        <p:spPr>
          <a:xfrm>
            <a:off x="9912623" y="204988"/>
            <a:ext cx="2118861" cy="1423812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Insira aqui a projeção de gastos mensais para o primeiro ano e o gasto anual para os dois anos seguintes (aba 3 da planilha em </a:t>
            </a:r>
            <a:r>
              <a:rPr lang="pt-BR" sz="1000" dirty="0" err="1">
                <a:solidFill>
                  <a:schemeClr val="tx1"/>
                </a:solidFill>
              </a:rPr>
              <a:t>excel</a:t>
            </a:r>
            <a:r>
              <a:rPr lang="pt-BR" sz="1000" dirty="0">
                <a:solidFill>
                  <a:schemeClr val="tx1"/>
                </a:solidFill>
              </a:rPr>
              <a:t>)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272" y="4810170"/>
            <a:ext cx="2009800" cy="140686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885739" y="6173862"/>
            <a:ext cx="5306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</a:t>
            </a:r>
            <a:r>
              <a:rPr lang="pt-BR" sz="800" b="1" dirty="0">
                <a:latin typeface="Avenir LT Std 35 Light" pitchFamily="34" charset="0"/>
              </a:rPr>
              <a:t>-vector/creative-infographic-banner-elements-thin-line-753461740</a:t>
            </a:r>
          </a:p>
        </p:txBody>
      </p:sp>
    </p:spTree>
    <p:extLst>
      <p:ext uri="{BB962C8B-B14F-4D97-AF65-F5344CB8AC3E}">
        <p14:creationId xmlns:p14="http://schemas.microsoft.com/office/powerpoint/2010/main" val="25811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lão de Seta para Baixo 7"/>
          <p:cNvSpPr/>
          <p:nvPr/>
        </p:nvSpPr>
        <p:spPr>
          <a:xfrm>
            <a:off x="9899372" y="204988"/>
            <a:ext cx="2132113" cy="1423812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pt-BR" sz="1400" dirty="0">
                <a:solidFill>
                  <a:schemeClr val="tx1"/>
                </a:solidFill>
              </a:rPr>
              <a:t>Insira aqui Demonstrativo Resultado Anual para 3 anos (aba 4 da planilha em </a:t>
            </a:r>
            <a:r>
              <a:rPr lang="pt-BR" sz="1400" dirty="0" err="1">
                <a:solidFill>
                  <a:schemeClr val="tx1"/>
                </a:solidFill>
              </a:rPr>
              <a:t>excel</a:t>
            </a:r>
            <a:r>
              <a:rPr lang="pt-BR" sz="14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272" y="4810170"/>
            <a:ext cx="2009800" cy="140686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885739" y="6173862"/>
            <a:ext cx="5306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</a:t>
            </a:r>
            <a:r>
              <a:rPr lang="pt-BR" sz="800" b="1" dirty="0">
                <a:latin typeface="Avenir LT Std 35 Light" pitchFamily="34" charset="0"/>
              </a:rPr>
              <a:t>-vector/creative-infographic-banner-elements-thin-line-753461740</a:t>
            </a:r>
          </a:p>
        </p:txBody>
      </p:sp>
    </p:spTree>
    <p:extLst>
      <p:ext uri="{BB962C8B-B14F-4D97-AF65-F5344CB8AC3E}">
        <p14:creationId xmlns:p14="http://schemas.microsoft.com/office/powerpoint/2010/main" val="284780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88400" y="1899822"/>
            <a:ext cx="10168598" cy="4893647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endParaRPr lang="pt-BR" dirty="0">
              <a:solidFill>
                <a:schemeClr val="tx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algn="just"/>
            <a:endParaRPr lang="pt-BR" dirty="0">
              <a:solidFill>
                <a:schemeClr val="tx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algn="just"/>
            <a:endParaRPr lang="pt-BR" dirty="0">
              <a:solidFill>
                <a:schemeClr val="tx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algn="just"/>
            <a:endParaRPr lang="pt-BR" dirty="0">
              <a:solidFill>
                <a:schemeClr val="tx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998" y="4742912"/>
            <a:ext cx="1404156" cy="1512168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016775" y="6255080"/>
            <a:ext cx="5306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</a:t>
            </a:r>
            <a:r>
              <a:rPr lang="pt-BR" sz="800" b="1">
                <a:latin typeface="Avenir LT Std 35 Light" pitchFamily="34" charset="0"/>
              </a:rPr>
              <a:t>-vector/negotiation-vector-icon-concept-negotiations-734515348</a:t>
            </a:r>
            <a:endParaRPr lang="pt-BR" sz="800" b="1" dirty="0">
              <a:latin typeface="Avenir LT Std 35 Light" pitchFamily="34" charset="0"/>
            </a:endParaRPr>
          </a:p>
        </p:txBody>
      </p:sp>
      <p:sp>
        <p:nvSpPr>
          <p:cNvPr id="9" name="Balão de Seta para Baixo 8"/>
          <p:cNvSpPr/>
          <p:nvPr/>
        </p:nvSpPr>
        <p:spPr>
          <a:xfrm>
            <a:off x="4589756" y="82562"/>
            <a:ext cx="7471398" cy="18172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4393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t-BR" sz="800" dirty="0">
                <a:solidFill>
                  <a:schemeClr val="tx1"/>
                </a:solidFill>
              </a:rPr>
              <a:t>Definir com quem será a negociação para a captação dos recursos: tipo de fonte / investidor</a:t>
            </a:r>
          </a:p>
          <a:p>
            <a:pPr lvl="1"/>
            <a:r>
              <a:rPr lang="pt-BR" sz="800" i="1" dirty="0">
                <a:solidFill>
                  <a:schemeClr val="tx1"/>
                </a:solidFill>
              </a:rPr>
              <a:t>Descrever os objetivos da negociação como a obtenção de </a:t>
            </a:r>
            <a:r>
              <a:rPr lang="pt-BR" sz="800" i="1" dirty="0" err="1">
                <a:solidFill>
                  <a:schemeClr val="tx1"/>
                </a:solidFill>
              </a:rPr>
              <a:t>R</a:t>
            </a:r>
            <a:r>
              <a:rPr lang="pt-BR" sz="800" i="1" dirty="0">
                <a:solidFill>
                  <a:schemeClr val="tx1"/>
                </a:solidFill>
              </a:rPr>
              <a:t>$ XX.XXX,XX para a implementação do empreendimento.</a:t>
            </a:r>
            <a:endParaRPr lang="pt-BR" sz="800" dirty="0">
              <a:solidFill>
                <a:schemeClr val="tx1"/>
              </a:solidFill>
            </a:endParaRPr>
          </a:p>
          <a:p>
            <a:pPr lvl="1"/>
            <a:r>
              <a:rPr lang="pt-BR" sz="800" i="1" dirty="0">
                <a:solidFill>
                  <a:schemeClr val="tx1"/>
                </a:solidFill>
              </a:rPr>
              <a:t>Descrever como o Plano de Negócios poderia ser utilizado para demonstrar que o negócio foi tecnicamente pensado.</a:t>
            </a:r>
            <a:endParaRPr lang="pt-BR" sz="800" dirty="0">
              <a:solidFill>
                <a:schemeClr val="tx1"/>
              </a:solidFill>
            </a:endParaRPr>
          </a:p>
          <a:p>
            <a:pPr lvl="1"/>
            <a:r>
              <a:rPr lang="pt-BR" sz="800" i="1" dirty="0">
                <a:solidFill>
                  <a:schemeClr val="tx1"/>
                </a:solidFill>
              </a:rPr>
              <a:t>Descrever e justificar como você poderá evitar uma negociação baseada somente em preços, ou seja como um ambiente colaborativo poderá ser criado.</a:t>
            </a:r>
            <a:endParaRPr lang="pt-BR" sz="800" dirty="0">
              <a:solidFill>
                <a:schemeClr val="tx1"/>
              </a:solidFill>
            </a:endParaRPr>
          </a:p>
          <a:p>
            <a:pPr lvl="1"/>
            <a:r>
              <a:rPr lang="pt-BR" sz="800" i="1" dirty="0">
                <a:solidFill>
                  <a:schemeClr val="tx1"/>
                </a:solidFill>
              </a:rPr>
              <a:t>Descrever quais as alternativas que você terá se a negociação não tiver sucesso</a:t>
            </a:r>
            <a:r>
              <a:rPr lang="pt-BR" sz="8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pt-BR" sz="800" i="1" dirty="0">
                <a:solidFill>
                  <a:schemeClr val="tx1"/>
                </a:solidFill>
              </a:rPr>
              <a:t>Descrever as estratégias e táticas a serem adotadas na negociação.</a:t>
            </a:r>
            <a:endParaRPr lang="pt-BR" sz="800" dirty="0">
              <a:solidFill>
                <a:schemeClr val="tx1"/>
              </a:solidFill>
            </a:endParaRPr>
          </a:p>
          <a:p>
            <a:pPr lvl="1"/>
            <a:r>
              <a:rPr lang="pt-BR" sz="800" i="1" dirty="0">
                <a:solidFill>
                  <a:schemeClr val="tx1"/>
                </a:solidFill>
              </a:rPr>
              <a:t>Descrever quais as instituições ou pessoas que poderiam te auxiliar a demonstrar sua capacidade de obtenção de resultados no negócio (SEBRAE, </a:t>
            </a:r>
            <a:r>
              <a:rPr lang="pt-BR" sz="800" i="1" dirty="0" err="1">
                <a:solidFill>
                  <a:schemeClr val="tx1"/>
                </a:solidFill>
              </a:rPr>
              <a:t>Feevale</a:t>
            </a:r>
            <a:r>
              <a:rPr lang="pt-BR" sz="800" i="1" dirty="0">
                <a:solidFill>
                  <a:schemeClr val="tx1"/>
                </a:solidFill>
              </a:rPr>
              <a:t>, Parques Tecnológicos.) </a:t>
            </a:r>
            <a:endParaRPr lang="pt-BR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4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lão de Seta para Baixo 2"/>
          <p:cNvSpPr/>
          <p:nvPr/>
        </p:nvSpPr>
        <p:spPr>
          <a:xfrm>
            <a:off x="9899372" y="204988"/>
            <a:ext cx="2132113" cy="1423812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pt-BR" sz="1400" dirty="0">
                <a:solidFill>
                  <a:schemeClr val="tx1"/>
                </a:solidFill>
              </a:rPr>
              <a:t>Indique aqui as fontes consultadas para elaboração do seu projeto integrador.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305" y="4536571"/>
            <a:ext cx="1583180" cy="172508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725375" y="6241772"/>
            <a:ext cx="5376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Fonte: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www.shutterstock.com</a:t>
            </a:r>
            <a:r>
              <a:rPr lang="pt-BR" sz="1000" dirty="0"/>
              <a:t>/</a:t>
            </a:r>
            <a:r>
              <a:rPr lang="pt-BR" sz="1000" dirty="0" err="1"/>
              <a:t>pt</a:t>
            </a:r>
            <a:r>
              <a:rPr lang="pt-BR" sz="1000" dirty="0"/>
              <a:t>/</a:t>
            </a:r>
            <a:r>
              <a:rPr lang="pt-BR" sz="1000" dirty="0" err="1"/>
              <a:t>image</a:t>
            </a:r>
            <a:r>
              <a:rPr lang="pt-BR" sz="1000" dirty="0"/>
              <a:t>-vector/reference-data-vector-line-icon-596506811</a:t>
            </a:r>
          </a:p>
        </p:txBody>
      </p:sp>
    </p:spTree>
    <p:extLst>
      <p:ext uri="{BB962C8B-B14F-4D97-AF65-F5344CB8AC3E}">
        <p14:creationId xmlns:p14="http://schemas.microsoft.com/office/powerpoint/2010/main" val="205769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03635" y="558636"/>
            <a:ext cx="184730" cy="523220"/>
          </a:xfrm>
          <a:noFill/>
        </p:spPr>
        <p:txBody>
          <a:bodyPr wrap="none" rtlCol="0">
            <a:spAutoFit/>
          </a:bodyPr>
          <a:lstStyle/>
          <a:p>
            <a:pPr algn="ctr"/>
            <a:endParaRPr lang="pt-BR" sz="2800" b="1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88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auto">
          <a:xfrm>
            <a:off x="1007165" y="692697"/>
            <a:ext cx="10442713" cy="228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venir LT Std 65 Medium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venir LT Std 65 Medium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venir LT Std 65 Medium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venir LT Std 65 Medium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venir LT Std 65 Medium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venir LT Std 65 Medium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venir LT Std 65 Medium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venir LT Std 65 Medium"/>
              </a:defRPr>
            </a:lvl9pPr>
          </a:lstStyle>
          <a:p>
            <a:pPr eaLnBrk="1" hangingPunct="1"/>
            <a:endPara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847528" y="4653137"/>
            <a:ext cx="8640960" cy="461665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7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2330225" y="5422465"/>
            <a:ext cx="403383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pt-BR" dirty="0">
              <a:solidFill>
                <a:srgbClr val="9ACA3C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775519" y="505905"/>
            <a:ext cx="8513699" cy="1569660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 </a:t>
            </a:r>
            <a:endParaRPr lang="pt-BR" sz="2400" dirty="0">
              <a:latin typeface="Arial" charset="0"/>
              <a:cs typeface="Arial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775521" y="2978086"/>
            <a:ext cx="8513697" cy="1200329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endParaRPr lang="pt-BR" sz="2400" dirty="0"/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 </a:t>
            </a:r>
            <a:endParaRPr lang="pt-BR" sz="2400" dirty="0">
              <a:latin typeface="Arial" charset="0"/>
              <a:cs typeface="Arial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75520" y="4660889"/>
            <a:ext cx="8513697" cy="461665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 </a:t>
            </a:r>
            <a:endParaRPr lang="pt-BR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1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75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976" y="5155910"/>
            <a:ext cx="1719024" cy="1080120"/>
          </a:xfrm>
          <a:prstGeom prst="rect">
            <a:avLst/>
          </a:prstGeom>
        </p:spPr>
      </p:pic>
      <p:sp>
        <p:nvSpPr>
          <p:cNvPr id="7" name="Balão de Seta para Baixo 6"/>
          <p:cNvSpPr/>
          <p:nvPr/>
        </p:nvSpPr>
        <p:spPr>
          <a:xfrm>
            <a:off x="8688288" y="44624"/>
            <a:ext cx="1944216" cy="1225368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Insira no quadro abaixo os principais pontos a serem destacados sobre o seu projeto. A escolha é do time/empreendedor.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033215" y="6236030"/>
            <a:ext cx="51587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image-photo</a:t>
            </a:r>
            <a:r>
              <a:rPr lang="pt-BR" sz="800" b="1" dirty="0">
                <a:latin typeface="Avenir LT Std 35 Light" pitchFamily="34" charset="0"/>
              </a:rPr>
              <a:t>/executive-summary-memo-written-on-white-616097555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63906" y="1269992"/>
            <a:ext cx="10168598" cy="4524315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tx1">
                    <a:lumMod val="50000"/>
                  </a:schemeClr>
                </a:solidFill>
                <a:latin typeface="Arial" charset="0"/>
                <a:cs typeface="Arial" charset="0"/>
              </a:rPr>
              <a:t>                                                           </a:t>
            </a:r>
            <a:endParaRPr lang="pt-BR" sz="2400" dirty="0">
              <a:solidFill>
                <a:schemeClr val="tx1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b="1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34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lão de Seta para Baixo 6"/>
          <p:cNvSpPr/>
          <p:nvPr/>
        </p:nvSpPr>
        <p:spPr>
          <a:xfrm>
            <a:off x="7350348" y="44624"/>
            <a:ext cx="3282156" cy="1465328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Apresente sua empresa, o que ela levará ao mercado, como será estruturada do ponto de vista legal, quem são seus sócios e respectivas qualificações, quando a empresa inicia sua operação, quais os principais objetivos que pretende atingir e como pretende realiza-los no curto prazo.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302" y="4871089"/>
            <a:ext cx="1702421" cy="141695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83761" y="6288042"/>
            <a:ext cx="5508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</a:t>
            </a:r>
            <a:r>
              <a:rPr lang="pt-BR" sz="800" b="1" dirty="0">
                <a:latin typeface="Avenir LT Std 35 Light" pitchFamily="34" charset="0"/>
              </a:rPr>
              <a:t>-vector/business-icons-management-human-resources-set1-117468658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58002" y="1591361"/>
            <a:ext cx="10168598" cy="3785652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0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lão de Seta para Baixo 8"/>
          <p:cNvSpPr/>
          <p:nvPr/>
        </p:nvSpPr>
        <p:spPr>
          <a:xfrm>
            <a:off x="8688288" y="44624"/>
            <a:ext cx="1944216" cy="1225368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Descrever os produtos/serviços que estão sendo oferecidos nesse empreendimento, explorando seus diferenciais.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043" y="4826311"/>
            <a:ext cx="1800200" cy="144916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404856" y="6232304"/>
            <a:ext cx="4923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</a:t>
            </a:r>
            <a:r>
              <a:rPr lang="pt-BR" sz="800" b="1" dirty="0">
                <a:latin typeface="Avenir LT Std 35 Light" pitchFamily="34" charset="0"/>
              </a:rPr>
              <a:t>-vector/product-concept-chart-keywords-icons-233374288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66880" y="1269992"/>
            <a:ext cx="10168598" cy="3785652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6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lão de Seta para Baixo 7"/>
          <p:cNvSpPr/>
          <p:nvPr/>
        </p:nvSpPr>
        <p:spPr>
          <a:xfrm>
            <a:off x="6342236" y="19456"/>
            <a:ext cx="4290268" cy="1609344"/>
          </a:xfrm>
          <a:prstGeom prst="downArrowCallou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Caracterização do mercado - área geográfica – tipos e perfis de clientes; Descrição da área de negócios da empresa e da situação atual do negócio no mercado -  evolução da tecnologia nesta área; Tamanho do mercado obtido através de pesquisa de mercado 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Concorrência - “players” e  “</a:t>
            </a:r>
            <a:r>
              <a:rPr lang="pt-BR" sz="1000" dirty="0" err="1">
                <a:solidFill>
                  <a:schemeClr val="tx1"/>
                </a:solidFill>
              </a:rPr>
              <a:t>dealers</a:t>
            </a:r>
            <a:r>
              <a:rPr lang="pt-BR" sz="1000" dirty="0">
                <a:solidFill>
                  <a:schemeClr val="tx1"/>
                </a:solidFill>
              </a:rPr>
              <a:t>”; Mercados não atendidos satisfatoriamente pela concorrência; Nichos de mercado; Novos mercados; Riscos de Novos Entrantes; Riscos de Substitutos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950" y="5184170"/>
            <a:ext cx="1931509" cy="113315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550061" y="6236104"/>
            <a:ext cx="5779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 err="1">
                <a:latin typeface="Avenir LT Std 35 Light" pitchFamily="34" charset="0"/>
              </a:rPr>
              <a:t>https</a:t>
            </a:r>
            <a:r>
              <a:rPr lang="pt-BR" sz="800" b="1" dirty="0">
                <a:latin typeface="Avenir LT Std 35 Light" pitchFamily="34" charset="0"/>
              </a:rPr>
              <a:t>://</a:t>
            </a:r>
            <a:r>
              <a:rPr lang="pt-BR" sz="800" b="1" dirty="0" err="1">
                <a:latin typeface="Avenir LT Std 35 Light" pitchFamily="34" charset="0"/>
              </a:rPr>
              <a:t>www.shutterstock.com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pt</a:t>
            </a:r>
            <a:r>
              <a:rPr lang="pt-BR" sz="800" b="1" dirty="0">
                <a:latin typeface="Avenir LT Std 35 Light" pitchFamily="34" charset="0"/>
              </a:rPr>
              <a:t>/</a:t>
            </a:r>
            <a:r>
              <a:rPr lang="pt-BR" sz="800" b="1" dirty="0" err="1">
                <a:latin typeface="Avenir LT Std 35 Light" pitchFamily="34" charset="0"/>
              </a:rPr>
              <a:t>image</a:t>
            </a:r>
            <a:r>
              <a:rPr lang="pt-BR" sz="800" b="1" dirty="0">
                <a:latin typeface="Avenir LT Std 35 Light" pitchFamily="34" charset="0"/>
              </a:rPr>
              <a:t>-vector/competitive-analysis-data-market-competition-business-1056439505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09687" y="1555850"/>
            <a:ext cx="10168598" cy="3785652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  <a:p>
            <a:endParaRPr lang="pt-BR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76636"/>
      </p:ext>
    </p:extLst>
  </p:cSld>
  <p:clrMapOvr>
    <a:masterClrMapping/>
  </p:clrMapOvr>
</p:sld>
</file>

<file path=ppt/theme/theme1.xml><?xml version="1.0" encoding="utf-8"?>
<a:theme xmlns:a="http://schemas.openxmlformats.org/drawingml/2006/main" name="Feevale_Digital-2019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evale_Digital-2019" id="{F40E4D9F-4111-4723-9C8A-BAD8686E0A29}" vid="{8B89E698-952D-467F-989A-E800E263354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Feevale_Digital-2019</Template>
  <TotalTime>4405</TotalTime>
  <Words>558</Words>
  <Application>Microsoft Office PowerPoint</Application>
  <PresentationFormat>Widescreen</PresentationFormat>
  <Paragraphs>109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Avenir LT Std 35 Light</vt:lpstr>
      <vt:lpstr>Calibri</vt:lpstr>
      <vt:lpstr>Feevale_Digital-2019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Feevale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Ew Baccarin</dc:creator>
  <cp:lastModifiedBy>LucasMatos</cp:lastModifiedBy>
  <cp:revision>69</cp:revision>
  <dcterms:created xsi:type="dcterms:W3CDTF">2018-11-29T20:08:42Z</dcterms:created>
  <dcterms:modified xsi:type="dcterms:W3CDTF">2023-10-05T13:02:54Z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88fff8-b053-4fb1-90cd-f0bc93ae9791_Enabled">
    <vt:lpwstr>true</vt:lpwstr>
  </property>
  <property fmtid="{D5CDD505-2E9C-101B-9397-08002B2CF9AE}" pid="3" name="MSIP_Label_6388fff8-b053-4fb1-90cd-f0bc93ae9791_SetDate">
    <vt:lpwstr>2023-09-26T01:50:39Z</vt:lpwstr>
  </property>
  <property fmtid="{D5CDD505-2E9C-101B-9397-08002B2CF9AE}" pid="4" name="MSIP_Label_6388fff8-b053-4fb1-90cd-f0bc93ae9791_Method">
    <vt:lpwstr>Privileged</vt:lpwstr>
  </property>
  <property fmtid="{D5CDD505-2E9C-101B-9397-08002B2CF9AE}" pid="5" name="MSIP_Label_6388fff8-b053-4fb1-90cd-f0bc93ae9791_Name">
    <vt:lpwstr>Company Use</vt:lpwstr>
  </property>
  <property fmtid="{D5CDD505-2E9C-101B-9397-08002B2CF9AE}" pid="6" name="MSIP_Label_6388fff8-b053-4fb1-90cd-f0bc93ae9791_SiteId">
    <vt:lpwstr>39b03722-b836-496a-85ec-850f0957ca6b</vt:lpwstr>
  </property>
  <property fmtid="{D5CDD505-2E9C-101B-9397-08002B2CF9AE}" pid="7" name="MSIP_Label_6388fff8-b053-4fb1-90cd-f0bc93ae9791_ActionId">
    <vt:lpwstr>d3e9d3c4-ad72-4479-bb34-f2c7f84405d2</vt:lpwstr>
  </property>
  <property fmtid="{D5CDD505-2E9C-101B-9397-08002B2CF9AE}" pid="8" name="MSIP_Label_6388fff8-b053-4fb1-90cd-f0bc93ae9791_ContentBits">
    <vt:lpwstr>2</vt:lpwstr>
  </property>
  <property fmtid="{D5CDD505-2E9C-101B-9397-08002B2CF9AE}" pid="9" name="ClassificationContentMarkingFooterLocations">
    <vt:lpwstr>Feevale_Digital-2019:8</vt:lpwstr>
  </property>
  <property fmtid="{D5CDD505-2E9C-101B-9397-08002B2CF9AE}" pid="10" name="ClassificationContentMarkingFooterText">
    <vt:lpwstr>Company Use</vt:lpwstr>
  </property>
</Properties>
</file>